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7"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78" d="100"/>
          <a:sy n="78" d="100"/>
        </p:scale>
        <p:origin x="245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5"/>
          </a:xfrm>
          <a:prstGeom prst="rect">
            <a:avLst/>
          </a:prstGeom>
        </p:spPr>
        <p:txBody>
          <a:bodyPr vert="horz" lIns="92465" tIns="46233" rIns="92465" bIns="46233" rtlCol="0"/>
          <a:lstStyle>
            <a:lvl1pPr algn="l">
              <a:defRPr sz="1200"/>
            </a:lvl1pPr>
          </a:lstStyle>
          <a:p>
            <a:endParaRPr lang="de-CH"/>
          </a:p>
        </p:txBody>
      </p:sp>
      <p:sp>
        <p:nvSpPr>
          <p:cNvPr id="3" name="Datumsplatzhalter 2"/>
          <p:cNvSpPr>
            <a:spLocks noGrp="1"/>
          </p:cNvSpPr>
          <p:nvPr>
            <p:ph type="dt" sz="quarter" idx="1"/>
          </p:nvPr>
        </p:nvSpPr>
        <p:spPr>
          <a:xfrm>
            <a:off x="3850444" y="0"/>
            <a:ext cx="2945659" cy="498055"/>
          </a:xfrm>
          <a:prstGeom prst="rect">
            <a:avLst/>
          </a:prstGeom>
        </p:spPr>
        <p:txBody>
          <a:bodyPr vert="horz" lIns="92465" tIns="46233" rIns="92465" bIns="46233" rtlCol="0"/>
          <a:lstStyle>
            <a:lvl1pPr algn="r">
              <a:defRPr sz="1200"/>
            </a:lvl1pPr>
          </a:lstStyle>
          <a:p>
            <a:fld id="{BE9EA473-63FD-4DA1-BFF9-C4F306C32BC8}" type="datetimeFigureOut">
              <a:rPr lang="de-CH" smtClean="0"/>
              <a:t>01.05.2019</a:t>
            </a:fld>
            <a:endParaRPr lang="de-CH"/>
          </a:p>
        </p:txBody>
      </p:sp>
      <p:sp>
        <p:nvSpPr>
          <p:cNvPr id="4" name="Fußzeilenplatzhalter 3"/>
          <p:cNvSpPr>
            <a:spLocks noGrp="1"/>
          </p:cNvSpPr>
          <p:nvPr>
            <p:ph type="ftr" sz="quarter" idx="2"/>
          </p:nvPr>
        </p:nvSpPr>
        <p:spPr>
          <a:xfrm>
            <a:off x="0" y="9428585"/>
            <a:ext cx="2945659" cy="498054"/>
          </a:xfrm>
          <a:prstGeom prst="rect">
            <a:avLst/>
          </a:prstGeom>
        </p:spPr>
        <p:txBody>
          <a:bodyPr vert="horz" lIns="92465" tIns="46233" rIns="92465" bIns="46233" rtlCol="0" anchor="b"/>
          <a:lstStyle>
            <a:lvl1pPr algn="l">
              <a:defRPr sz="1200"/>
            </a:lvl1pPr>
          </a:lstStyle>
          <a:p>
            <a:endParaRPr lang="de-CH"/>
          </a:p>
        </p:txBody>
      </p:sp>
      <p:sp>
        <p:nvSpPr>
          <p:cNvPr id="5" name="Foliennummernplatzhalter 4"/>
          <p:cNvSpPr>
            <a:spLocks noGrp="1"/>
          </p:cNvSpPr>
          <p:nvPr>
            <p:ph type="sldNum" sz="quarter" idx="3"/>
          </p:nvPr>
        </p:nvSpPr>
        <p:spPr>
          <a:xfrm>
            <a:off x="3850444" y="9428585"/>
            <a:ext cx="2945659" cy="498054"/>
          </a:xfrm>
          <a:prstGeom prst="rect">
            <a:avLst/>
          </a:prstGeom>
        </p:spPr>
        <p:txBody>
          <a:bodyPr vert="horz" lIns="92465" tIns="46233" rIns="92465" bIns="46233" rtlCol="0" anchor="b"/>
          <a:lstStyle>
            <a:lvl1pPr algn="r">
              <a:defRPr sz="1200"/>
            </a:lvl1pPr>
          </a:lstStyle>
          <a:p>
            <a:fld id="{53A0B87F-7079-474A-B6F7-EA2243C46A3C}" type="slidenum">
              <a:rPr lang="de-CH" smtClean="0"/>
              <a:t>‹Nr.›</a:t>
            </a:fld>
            <a:endParaRPr lang="de-CH"/>
          </a:p>
        </p:txBody>
      </p:sp>
    </p:spTree>
    <p:extLst>
      <p:ext uri="{BB962C8B-B14F-4D97-AF65-F5344CB8AC3E}">
        <p14:creationId xmlns:p14="http://schemas.microsoft.com/office/powerpoint/2010/main" val="29859404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5"/>
          </a:xfrm>
          <a:prstGeom prst="rect">
            <a:avLst/>
          </a:prstGeom>
        </p:spPr>
        <p:txBody>
          <a:bodyPr vert="horz" lIns="92465" tIns="46233" rIns="92465" bIns="46233" rtlCol="0"/>
          <a:lstStyle>
            <a:lvl1pPr algn="l">
              <a:defRPr sz="1200"/>
            </a:lvl1pPr>
          </a:lstStyle>
          <a:p>
            <a:endParaRPr lang="de-CH"/>
          </a:p>
        </p:txBody>
      </p:sp>
      <p:sp>
        <p:nvSpPr>
          <p:cNvPr id="3" name="Datumsplatzhalter 2"/>
          <p:cNvSpPr>
            <a:spLocks noGrp="1"/>
          </p:cNvSpPr>
          <p:nvPr>
            <p:ph type="dt" idx="1"/>
          </p:nvPr>
        </p:nvSpPr>
        <p:spPr>
          <a:xfrm>
            <a:off x="3850444" y="0"/>
            <a:ext cx="2945659" cy="498055"/>
          </a:xfrm>
          <a:prstGeom prst="rect">
            <a:avLst/>
          </a:prstGeom>
        </p:spPr>
        <p:txBody>
          <a:bodyPr vert="horz" lIns="92465" tIns="46233" rIns="92465" bIns="46233" rtlCol="0"/>
          <a:lstStyle>
            <a:lvl1pPr algn="r">
              <a:defRPr sz="1200"/>
            </a:lvl1pPr>
          </a:lstStyle>
          <a:p>
            <a:fld id="{05502E52-4064-4421-BA9B-FE2B4A657A17}" type="datetimeFigureOut">
              <a:rPr lang="de-CH" smtClean="0"/>
              <a:t>01.05.2019</a:t>
            </a:fld>
            <a:endParaRPr lang="de-CH"/>
          </a:p>
        </p:txBody>
      </p:sp>
      <p:sp>
        <p:nvSpPr>
          <p:cNvPr id="4" name="Folienbildplatzhalter 3"/>
          <p:cNvSpPr>
            <a:spLocks noGrp="1" noRot="1" noChangeAspect="1"/>
          </p:cNvSpPr>
          <p:nvPr>
            <p:ph type="sldImg" idx="2"/>
          </p:nvPr>
        </p:nvSpPr>
        <p:spPr>
          <a:xfrm>
            <a:off x="2239963" y="1239838"/>
            <a:ext cx="2317750" cy="3349625"/>
          </a:xfrm>
          <a:prstGeom prst="rect">
            <a:avLst/>
          </a:prstGeom>
          <a:noFill/>
          <a:ln w="12700">
            <a:solidFill>
              <a:prstClr val="black"/>
            </a:solidFill>
          </a:ln>
        </p:spPr>
        <p:txBody>
          <a:bodyPr vert="horz" lIns="92465" tIns="46233" rIns="92465" bIns="46233" rtlCol="0" anchor="ctr"/>
          <a:lstStyle/>
          <a:p>
            <a:endParaRPr lang="de-CH"/>
          </a:p>
        </p:txBody>
      </p:sp>
      <p:sp>
        <p:nvSpPr>
          <p:cNvPr id="5" name="Notizenplatzhalter 4"/>
          <p:cNvSpPr>
            <a:spLocks noGrp="1"/>
          </p:cNvSpPr>
          <p:nvPr>
            <p:ph type="body" sz="quarter" idx="3"/>
          </p:nvPr>
        </p:nvSpPr>
        <p:spPr>
          <a:xfrm>
            <a:off x="679768" y="4777195"/>
            <a:ext cx="5438140" cy="3908614"/>
          </a:xfrm>
          <a:prstGeom prst="rect">
            <a:avLst/>
          </a:prstGeom>
        </p:spPr>
        <p:txBody>
          <a:bodyPr vert="horz" lIns="92465" tIns="46233" rIns="92465" bIns="46233"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Fußzeilenplatzhalter 5"/>
          <p:cNvSpPr>
            <a:spLocks noGrp="1"/>
          </p:cNvSpPr>
          <p:nvPr>
            <p:ph type="ftr" sz="quarter" idx="4"/>
          </p:nvPr>
        </p:nvSpPr>
        <p:spPr>
          <a:xfrm>
            <a:off x="0" y="9428585"/>
            <a:ext cx="2945659" cy="498054"/>
          </a:xfrm>
          <a:prstGeom prst="rect">
            <a:avLst/>
          </a:prstGeom>
        </p:spPr>
        <p:txBody>
          <a:bodyPr vert="horz" lIns="92465" tIns="46233" rIns="92465" bIns="46233" rtlCol="0" anchor="b"/>
          <a:lstStyle>
            <a:lvl1pPr algn="l">
              <a:defRPr sz="1200"/>
            </a:lvl1pPr>
          </a:lstStyle>
          <a:p>
            <a:endParaRPr lang="de-CH"/>
          </a:p>
        </p:txBody>
      </p:sp>
      <p:sp>
        <p:nvSpPr>
          <p:cNvPr id="7" name="Foliennummernplatzhalter 6"/>
          <p:cNvSpPr>
            <a:spLocks noGrp="1"/>
          </p:cNvSpPr>
          <p:nvPr>
            <p:ph type="sldNum" sz="quarter" idx="5"/>
          </p:nvPr>
        </p:nvSpPr>
        <p:spPr>
          <a:xfrm>
            <a:off x="3850444" y="9428585"/>
            <a:ext cx="2945659" cy="498054"/>
          </a:xfrm>
          <a:prstGeom prst="rect">
            <a:avLst/>
          </a:prstGeom>
        </p:spPr>
        <p:txBody>
          <a:bodyPr vert="horz" lIns="92465" tIns="46233" rIns="92465" bIns="46233" rtlCol="0" anchor="b"/>
          <a:lstStyle>
            <a:lvl1pPr algn="r">
              <a:defRPr sz="1200"/>
            </a:lvl1pPr>
          </a:lstStyle>
          <a:p>
            <a:fld id="{77ADC517-72C2-4CAD-976E-1CE5953FE66A}" type="slidenum">
              <a:rPr lang="de-CH" smtClean="0"/>
              <a:t>‹Nr.›</a:t>
            </a:fld>
            <a:endParaRPr lang="de-CH"/>
          </a:p>
        </p:txBody>
      </p:sp>
    </p:spTree>
    <p:extLst>
      <p:ext uri="{BB962C8B-B14F-4D97-AF65-F5344CB8AC3E}">
        <p14:creationId xmlns:p14="http://schemas.microsoft.com/office/powerpoint/2010/main" val="3252445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77ADC517-72C2-4CAD-976E-1CE5953FE66A}" type="slidenum">
              <a:rPr lang="de-CH" smtClean="0"/>
              <a:t>1</a:t>
            </a:fld>
            <a:endParaRPr lang="de-CH"/>
          </a:p>
        </p:txBody>
      </p:sp>
    </p:spTree>
    <p:extLst>
      <p:ext uri="{BB962C8B-B14F-4D97-AF65-F5344CB8AC3E}">
        <p14:creationId xmlns:p14="http://schemas.microsoft.com/office/powerpoint/2010/main" val="3057911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de-DE" smtClean="0"/>
              <a:t>Titelmasterformat durch Klicken bearbeiten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83D0AFE9-92EC-4087-B6FC-CAC1A0D8D5E1}" type="datetimeFigureOut">
              <a:rPr lang="de-CH" smtClean="0"/>
              <a:t>01.05.2019</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66BCD244-65A4-4858-81AC-D8EC82F0895D}" type="slidenum">
              <a:rPr lang="de-CH" smtClean="0"/>
              <a:t>‹Nr.›</a:t>
            </a:fld>
            <a:endParaRPr lang="de-CH"/>
          </a:p>
        </p:txBody>
      </p:sp>
    </p:spTree>
    <p:extLst>
      <p:ext uri="{BB962C8B-B14F-4D97-AF65-F5344CB8AC3E}">
        <p14:creationId xmlns:p14="http://schemas.microsoft.com/office/powerpoint/2010/main" val="2252458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83D0AFE9-92EC-4087-B6FC-CAC1A0D8D5E1}" type="datetimeFigureOut">
              <a:rPr lang="de-CH" smtClean="0"/>
              <a:t>01.05.2019</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66BCD244-65A4-4858-81AC-D8EC82F0895D}" type="slidenum">
              <a:rPr lang="de-CH" smtClean="0"/>
              <a:t>‹Nr.›</a:t>
            </a:fld>
            <a:endParaRPr lang="de-CH"/>
          </a:p>
        </p:txBody>
      </p:sp>
    </p:spTree>
    <p:extLst>
      <p:ext uri="{BB962C8B-B14F-4D97-AF65-F5344CB8AC3E}">
        <p14:creationId xmlns:p14="http://schemas.microsoft.com/office/powerpoint/2010/main" val="1235602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83D0AFE9-92EC-4087-B6FC-CAC1A0D8D5E1}" type="datetimeFigureOut">
              <a:rPr lang="de-CH" smtClean="0"/>
              <a:t>01.05.2019</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66BCD244-65A4-4858-81AC-D8EC82F0895D}" type="slidenum">
              <a:rPr lang="de-CH" smtClean="0"/>
              <a:t>‹Nr.›</a:t>
            </a:fld>
            <a:endParaRPr lang="de-CH"/>
          </a:p>
        </p:txBody>
      </p:sp>
    </p:spTree>
    <p:extLst>
      <p:ext uri="{BB962C8B-B14F-4D97-AF65-F5344CB8AC3E}">
        <p14:creationId xmlns:p14="http://schemas.microsoft.com/office/powerpoint/2010/main" val="4077094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83D0AFE9-92EC-4087-B6FC-CAC1A0D8D5E1}" type="datetimeFigureOut">
              <a:rPr lang="de-CH" smtClean="0"/>
              <a:t>01.05.2019</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66BCD244-65A4-4858-81AC-D8EC82F0895D}" type="slidenum">
              <a:rPr lang="de-CH" smtClean="0"/>
              <a:t>‹Nr.›</a:t>
            </a:fld>
            <a:endParaRPr lang="de-CH"/>
          </a:p>
        </p:txBody>
      </p:sp>
    </p:spTree>
    <p:extLst>
      <p:ext uri="{BB962C8B-B14F-4D97-AF65-F5344CB8AC3E}">
        <p14:creationId xmlns:p14="http://schemas.microsoft.com/office/powerpoint/2010/main" val="1696978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83D0AFE9-92EC-4087-B6FC-CAC1A0D8D5E1}" type="datetimeFigureOut">
              <a:rPr lang="de-CH" smtClean="0"/>
              <a:t>01.05.2019</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66BCD244-65A4-4858-81AC-D8EC82F0895D}" type="slidenum">
              <a:rPr lang="de-CH" smtClean="0"/>
              <a:t>‹Nr.›</a:t>
            </a:fld>
            <a:endParaRPr lang="de-CH"/>
          </a:p>
        </p:txBody>
      </p:sp>
    </p:spTree>
    <p:extLst>
      <p:ext uri="{BB962C8B-B14F-4D97-AF65-F5344CB8AC3E}">
        <p14:creationId xmlns:p14="http://schemas.microsoft.com/office/powerpoint/2010/main" val="789710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83D0AFE9-92EC-4087-B6FC-CAC1A0D8D5E1}" type="datetimeFigureOut">
              <a:rPr lang="de-CH" smtClean="0"/>
              <a:t>01.05.2019</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66BCD244-65A4-4858-81AC-D8EC82F0895D}" type="slidenum">
              <a:rPr lang="de-CH" smtClean="0"/>
              <a:t>‹Nr.›</a:t>
            </a:fld>
            <a:endParaRPr lang="de-CH"/>
          </a:p>
        </p:txBody>
      </p:sp>
    </p:spTree>
    <p:extLst>
      <p:ext uri="{BB962C8B-B14F-4D97-AF65-F5344CB8AC3E}">
        <p14:creationId xmlns:p14="http://schemas.microsoft.com/office/powerpoint/2010/main" val="4156037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smtClean="0"/>
              <a:t>Formatvorlagen des Textmasters bearbeiten</a:t>
            </a:r>
          </a:p>
        </p:txBody>
      </p:sp>
      <p:sp>
        <p:nvSpPr>
          <p:cNvPr id="4" name="Content Placeholder 3"/>
          <p:cNvSpPr>
            <a:spLocks noGrp="1"/>
          </p:cNvSpPr>
          <p:nvPr>
            <p:ph sz="half" idx="2"/>
          </p:nvPr>
        </p:nvSpPr>
        <p:spPr>
          <a:xfrm>
            <a:off x="472381" y="3618442"/>
            <a:ext cx="2901255" cy="5322183"/>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smtClean="0"/>
              <a:t>Formatvorlagen des Textmasters bearbeiten</a:t>
            </a:r>
          </a:p>
        </p:txBody>
      </p:sp>
      <p:sp>
        <p:nvSpPr>
          <p:cNvPr id="6" name="Content Placeholder 5"/>
          <p:cNvSpPr>
            <a:spLocks noGrp="1"/>
          </p:cNvSpPr>
          <p:nvPr>
            <p:ph sz="quarter" idx="4"/>
          </p:nvPr>
        </p:nvSpPr>
        <p:spPr>
          <a:xfrm>
            <a:off x="3471863" y="3618442"/>
            <a:ext cx="2915543" cy="5322183"/>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83D0AFE9-92EC-4087-B6FC-CAC1A0D8D5E1}" type="datetimeFigureOut">
              <a:rPr lang="de-CH" smtClean="0"/>
              <a:t>01.05.2019</a:t>
            </a:fld>
            <a:endParaRPr lang="de-CH"/>
          </a:p>
        </p:txBody>
      </p:sp>
      <p:sp>
        <p:nvSpPr>
          <p:cNvPr id="8" name="Footer Placeholder 7"/>
          <p:cNvSpPr>
            <a:spLocks noGrp="1"/>
          </p:cNvSpPr>
          <p:nvPr>
            <p:ph type="ftr" sz="quarter" idx="11"/>
          </p:nvPr>
        </p:nvSpPr>
        <p:spPr/>
        <p:txBody>
          <a:bodyPr/>
          <a:lstStyle/>
          <a:p>
            <a:endParaRPr lang="de-CH"/>
          </a:p>
        </p:txBody>
      </p:sp>
      <p:sp>
        <p:nvSpPr>
          <p:cNvPr id="9" name="Slide Number Placeholder 8"/>
          <p:cNvSpPr>
            <a:spLocks noGrp="1"/>
          </p:cNvSpPr>
          <p:nvPr>
            <p:ph type="sldNum" sz="quarter" idx="12"/>
          </p:nvPr>
        </p:nvSpPr>
        <p:spPr/>
        <p:txBody>
          <a:bodyPr/>
          <a:lstStyle/>
          <a:p>
            <a:fld id="{66BCD244-65A4-4858-81AC-D8EC82F0895D}" type="slidenum">
              <a:rPr lang="de-CH" smtClean="0"/>
              <a:t>‹Nr.›</a:t>
            </a:fld>
            <a:endParaRPr lang="de-CH"/>
          </a:p>
        </p:txBody>
      </p:sp>
    </p:spTree>
    <p:extLst>
      <p:ext uri="{BB962C8B-B14F-4D97-AF65-F5344CB8AC3E}">
        <p14:creationId xmlns:p14="http://schemas.microsoft.com/office/powerpoint/2010/main" val="3881269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83D0AFE9-92EC-4087-B6FC-CAC1A0D8D5E1}" type="datetimeFigureOut">
              <a:rPr lang="de-CH" smtClean="0"/>
              <a:t>01.05.2019</a:t>
            </a:fld>
            <a:endParaRPr lang="de-CH"/>
          </a:p>
        </p:txBody>
      </p:sp>
      <p:sp>
        <p:nvSpPr>
          <p:cNvPr id="4" name="Footer Placeholder 3"/>
          <p:cNvSpPr>
            <a:spLocks noGrp="1"/>
          </p:cNvSpPr>
          <p:nvPr>
            <p:ph type="ftr" sz="quarter" idx="11"/>
          </p:nvPr>
        </p:nvSpPr>
        <p:spPr/>
        <p:txBody>
          <a:bodyPr/>
          <a:lstStyle/>
          <a:p>
            <a:endParaRPr lang="de-CH"/>
          </a:p>
        </p:txBody>
      </p:sp>
      <p:sp>
        <p:nvSpPr>
          <p:cNvPr id="5" name="Slide Number Placeholder 4"/>
          <p:cNvSpPr>
            <a:spLocks noGrp="1"/>
          </p:cNvSpPr>
          <p:nvPr>
            <p:ph type="sldNum" sz="quarter" idx="12"/>
          </p:nvPr>
        </p:nvSpPr>
        <p:spPr/>
        <p:txBody>
          <a:bodyPr/>
          <a:lstStyle/>
          <a:p>
            <a:fld id="{66BCD244-65A4-4858-81AC-D8EC82F0895D}" type="slidenum">
              <a:rPr lang="de-CH" smtClean="0"/>
              <a:t>‹Nr.›</a:t>
            </a:fld>
            <a:endParaRPr lang="de-CH"/>
          </a:p>
        </p:txBody>
      </p:sp>
    </p:spTree>
    <p:extLst>
      <p:ext uri="{BB962C8B-B14F-4D97-AF65-F5344CB8AC3E}">
        <p14:creationId xmlns:p14="http://schemas.microsoft.com/office/powerpoint/2010/main" val="3230759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D0AFE9-92EC-4087-B6FC-CAC1A0D8D5E1}" type="datetimeFigureOut">
              <a:rPr lang="de-CH" smtClean="0"/>
              <a:t>01.05.2019</a:t>
            </a:fld>
            <a:endParaRPr lang="de-CH"/>
          </a:p>
        </p:txBody>
      </p:sp>
      <p:sp>
        <p:nvSpPr>
          <p:cNvPr id="3" name="Footer Placeholder 2"/>
          <p:cNvSpPr>
            <a:spLocks noGrp="1"/>
          </p:cNvSpPr>
          <p:nvPr>
            <p:ph type="ftr" sz="quarter" idx="11"/>
          </p:nvPr>
        </p:nvSpPr>
        <p:spPr/>
        <p:txBody>
          <a:bodyPr/>
          <a:lstStyle/>
          <a:p>
            <a:endParaRPr lang="de-CH"/>
          </a:p>
        </p:txBody>
      </p:sp>
      <p:sp>
        <p:nvSpPr>
          <p:cNvPr id="4" name="Slide Number Placeholder 3"/>
          <p:cNvSpPr>
            <a:spLocks noGrp="1"/>
          </p:cNvSpPr>
          <p:nvPr>
            <p:ph type="sldNum" sz="quarter" idx="12"/>
          </p:nvPr>
        </p:nvSpPr>
        <p:spPr/>
        <p:txBody>
          <a:bodyPr/>
          <a:lstStyle/>
          <a:p>
            <a:fld id="{66BCD244-65A4-4858-81AC-D8EC82F0895D}" type="slidenum">
              <a:rPr lang="de-CH" smtClean="0"/>
              <a:t>‹Nr.›</a:t>
            </a:fld>
            <a:endParaRPr lang="de-CH"/>
          </a:p>
        </p:txBody>
      </p:sp>
    </p:spTree>
    <p:extLst>
      <p:ext uri="{BB962C8B-B14F-4D97-AF65-F5344CB8AC3E}">
        <p14:creationId xmlns:p14="http://schemas.microsoft.com/office/powerpoint/2010/main" val="1718299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smtClean="0"/>
              <a:t>Titelmasterformat durch Klicken bearbeiten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83D0AFE9-92EC-4087-B6FC-CAC1A0D8D5E1}" type="datetimeFigureOut">
              <a:rPr lang="de-CH" smtClean="0"/>
              <a:t>01.05.2019</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66BCD244-65A4-4858-81AC-D8EC82F0895D}" type="slidenum">
              <a:rPr lang="de-CH" smtClean="0"/>
              <a:t>‹Nr.›</a:t>
            </a:fld>
            <a:endParaRPr lang="de-CH"/>
          </a:p>
        </p:txBody>
      </p:sp>
    </p:spTree>
    <p:extLst>
      <p:ext uri="{BB962C8B-B14F-4D97-AF65-F5344CB8AC3E}">
        <p14:creationId xmlns:p14="http://schemas.microsoft.com/office/powerpoint/2010/main" val="2724114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83D0AFE9-92EC-4087-B6FC-CAC1A0D8D5E1}" type="datetimeFigureOut">
              <a:rPr lang="de-CH" smtClean="0"/>
              <a:t>01.05.2019</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66BCD244-65A4-4858-81AC-D8EC82F0895D}" type="slidenum">
              <a:rPr lang="de-CH" smtClean="0"/>
              <a:t>‹Nr.›</a:t>
            </a:fld>
            <a:endParaRPr lang="de-CH"/>
          </a:p>
        </p:txBody>
      </p:sp>
    </p:spTree>
    <p:extLst>
      <p:ext uri="{BB962C8B-B14F-4D97-AF65-F5344CB8AC3E}">
        <p14:creationId xmlns:p14="http://schemas.microsoft.com/office/powerpoint/2010/main" val="3583169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3D0AFE9-92EC-4087-B6FC-CAC1A0D8D5E1}" type="datetimeFigureOut">
              <a:rPr lang="de-CH" smtClean="0"/>
              <a:t>01.05.2019</a:t>
            </a:fld>
            <a:endParaRPr lang="de-CH"/>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CH"/>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6BCD244-65A4-4858-81AC-D8EC82F0895D}" type="slidenum">
              <a:rPr lang="de-CH" smtClean="0"/>
              <a:t>‹Nr.›</a:t>
            </a:fld>
            <a:endParaRPr lang="de-CH"/>
          </a:p>
        </p:txBody>
      </p:sp>
    </p:spTree>
    <p:extLst>
      <p:ext uri="{BB962C8B-B14F-4D97-AF65-F5344CB8AC3E}">
        <p14:creationId xmlns:p14="http://schemas.microsoft.com/office/powerpoint/2010/main" val="27215326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4" name="Rechteck 3"/>
          <p:cNvSpPr/>
          <p:nvPr/>
        </p:nvSpPr>
        <p:spPr>
          <a:xfrm>
            <a:off x="156302" y="142752"/>
            <a:ext cx="6549080" cy="96135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grpSp>
        <p:nvGrpSpPr>
          <p:cNvPr id="2" name="Gruppieren 1"/>
          <p:cNvGrpSpPr/>
          <p:nvPr/>
        </p:nvGrpSpPr>
        <p:grpSpPr>
          <a:xfrm>
            <a:off x="0" y="111915"/>
            <a:ext cx="6857999" cy="9873960"/>
            <a:chOff x="0" y="156606"/>
            <a:chExt cx="6857999" cy="9873960"/>
          </a:xfrm>
        </p:grpSpPr>
        <p:sp>
          <p:nvSpPr>
            <p:cNvPr id="5" name="Textfeld 4"/>
            <p:cNvSpPr txBox="1"/>
            <p:nvPr/>
          </p:nvSpPr>
          <p:spPr>
            <a:xfrm>
              <a:off x="181640" y="4736809"/>
              <a:ext cx="6495850" cy="5293757"/>
            </a:xfrm>
            <a:prstGeom prst="rect">
              <a:avLst/>
            </a:prstGeom>
            <a:noFill/>
          </p:spPr>
          <p:txBody>
            <a:bodyPr wrap="square" rtlCol="0">
              <a:spAutoFit/>
            </a:bodyPr>
            <a:lstStyle/>
            <a:p>
              <a:r>
                <a:rPr lang="de-CH" sz="1300" b="1" dirty="0" smtClean="0"/>
                <a:t>Verlockende Falle</a:t>
              </a:r>
              <a:endParaRPr lang="de-CH" sz="1300" dirty="0"/>
            </a:p>
            <a:p>
              <a:pPr algn="just"/>
              <a:r>
                <a:rPr lang="de-CH" sz="1300" dirty="0" smtClean="0"/>
                <a:t>Schön und verführerisch sieht </a:t>
              </a:r>
              <a:r>
                <a:rPr lang="de-CH" sz="1300" dirty="0"/>
                <a:t>sie aus, die Rote Schlauchpflanze (</a:t>
              </a:r>
              <a:r>
                <a:rPr lang="de-CH" sz="1300" i="1" dirty="0" err="1"/>
                <a:t>Sarracenia</a:t>
              </a:r>
              <a:r>
                <a:rPr lang="de-CH" sz="1300" i="1" dirty="0"/>
                <a:t> </a:t>
              </a:r>
              <a:r>
                <a:rPr lang="de-CH" sz="1300" i="1" dirty="0" err="1"/>
                <a:t>purpurea</a:t>
              </a:r>
              <a:r>
                <a:rPr lang="de-CH" sz="1300" dirty="0"/>
                <a:t> L</a:t>
              </a:r>
              <a:r>
                <a:rPr lang="de-CH" sz="1300" dirty="0" smtClean="0"/>
                <a:t>.). </a:t>
              </a:r>
              <a:r>
                <a:rPr lang="de-CH" sz="1300" dirty="0"/>
                <a:t>Durch ihr ungewöhnliches Aussehen mit schlauchförmigen Blättern und regenschirmartigen Blüten fiel die aus Amerika stammende Pflanze europäischen Übersiedlern früh </a:t>
              </a:r>
              <a:r>
                <a:rPr lang="de-CH" sz="1300" dirty="0" smtClean="0"/>
                <a:t>auf</a:t>
              </a:r>
              <a:r>
                <a:rPr lang="de-CH" sz="1300" dirty="0"/>
                <a:t> </a:t>
              </a:r>
              <a:r>
                <a:rPr lang="de-CH" sz="1300" dirty="0" smtClean="0"/>
                <a:t>und ist bereits seit dem Jahr 1576 durch Zeichnungen belegt. </a:t>
              </a:r>
              <a:r>
                <a:rPr lang="de-CH" sz="1300" dirty="0"/>
                <a:t>Schlauchpflanzen gehören zur Familie der Schlauchpflanzengewächse (</a:t>
              </a:r>
              <a:r>
                <a:rPr lang="de-CH" sz="1300" dirty="0" err="1"/>
                <a:t>Sarraceniaceae</a:t>
              </a:r>
              <a:r>
                <a:rPr lang="de-CH" sz="1300" dirty="0"/>
                <a:t>) mit drei Gattungen und ca. 30 Arten, welche alle karnivor, also fleischfressend sind. </a:t>
              </a:r>
              <a:r>
                <a:rPr lang="de-CH" sz="1300" dirty="0" smtClean="0"/>
                <a:t>Benannt sind Gattung und Familie nach </a:t>
              </a:r>
              <a:r>
                <a:rPr lang="de-CH" sz="1300" dirty="0"/>
                <a:t>Dr. </a:t>
              </a:r>
              <a:r>
                <a:rPr lang="de-CH" sz="1300" dirty="0" smtClean="0"/>
                <a:t>Sarrazin, der </a:t>
              </a:r>
              <a:r>
                <a:rPr lang="de-CH" sz="1300" dirty="0"/>
                <a:t>1753 </a:t>
              </a:r>
              <a:r>
                <a:rPr lang="de-CH" sz="1300" dirty="0" smtClean="0"/>
                <a:t>lebende </a:t>
              </a:r>
              <a:r>
                <a:rPr lang="de-CH" sz="1300" dirty="0"/>
                <a:t>Exemplare nach </a:t>
              </a:r>
              <a:r>
                <a:rPr lang="de-CH" sz="1300" dirty="0" smtClean="0"/>
                <a:t>Paris schickte, </a:t>
              </a:r>
              <a:r>
                <a:rPr lang="de-CH" sz="1300" dirty="0"/>
                <a:t>wo </a:t>
              </a:r>
              <a:r>
                <a:rPr lang="de-CH" sz="1300" dirty="0" smtClean="0"/>
                <a:t>sie erstmals </a:t>
              </a:r>
              <a:r>
                <a:rPr lang="de-CH" sz="1300" dirty="0"/>
                <a:t>beschrieben </a:t>
              </a:r>
              <a:r>
                <a:rPr lang="de-CH" sz="1300" dirty="0" smtClean="0"/>
                <a:t>wurden. </a:t>
              </a:r>
            </a:p>
            <a:p>
              <a:pPr algn="just"/>
              <a:r>
                <a:rPr lang="de-CH" sz="1300" dirty="0" smtClean="0"/>
                <a:t>Die </a:t>
              </a:r>
              <a:r>
                <a:rPr lang="de-CH" sz="1300" dirty="0"/>
                <a:t>Fallen von </a:t>
              </a:r>
              <a:r>
                <a:rPr lang="de-CH" sz="1300" i="1" dirty="0"/>
                <a:t>S. </a:t>
              </a:r>
              <a:r>
                <a:rPr lang="de-CH" sz="1300" i="1" dirty="0" err="1"/>
                <a:t>purpurea</a:t>
              </a:r>
              <a:r>
                <a:rPr lang="de-CH" sz="1300" dirty="0"/>
                <a:t> sind </a:t>
              </a:r>
              <a:r>
                <a:rPr lang="de-CH" sz="1300" dirty="0" smtClean="0"/>
                <a:t>umgewandelte Blätter, die sich in drei Zonen unterteilen lassen: </a:t>
              </a:r>
              <a:r>
                <a:rPr lang="de-CH" sz="1300" dirty="0"/>
                <a:t>die Anlockungszone um die Öffnung herum ist auffallend grün bis dunkelrot </a:t>
              </a:r>
              <a:r>
                <a:rPr lang="de-CH" sz="1300" dirty="0" smtClean="0"/>
                <a:t>gefärbt und </a:t>
              </a:r>
              <a:r>
                <a:rPr lang="de-CH" sz="1300" dirty="0"/>
                <a:t>mit zahlreichen Nektardrüsen und </a:t>
              </a:r>
              <a:r>
                <a:rPr lang="de-CH" sz="1300" dirty="0" smtClean="0"/>
                <a:t>nach </a:t>
              </a:r>
              <a:r>
                <a:rPr lang="de-CH" sz="1300" dirty="0"/>
                <a:t>innen gerichteten Haaren bestückt. Im Falleninneren befindet sich </a:t>
              </a:r>
              <a:r>
                <a:rPr lang="de-CH" sz="1300" dirty="0" smtClean="0"/>
                <a:t>die </a:t>
              </a:r>
              <a:r>
                <a:rPr lang="de-CH" sz="1300" dirty="0"/>
                <a:t>Gleitzone, deren Oberfläche mit rutschigen Wachsen bedeckt ist. Darunter liegt die mit Wasser gefüllte Verdauungszone, in der </a:t>
              </a:r>
              <a:r>
                <a:rPr lang="de-CH" sz="1300" dirty="0" smtClean="0"/>
                <a:t>Insekten </a:t>
              </a:r>
              <a:r>
                <a:rPr lang="de-CH" sz="1300" dirty="0"/>
                <a:t>ertrinken. Die in der Flüssigkeit befindlichen Enzyme und Bakterien zersetzen die Beutetiere und die Nährstoffe stehen so der Pflanze zur Verfügung. </a:t>
              </a:r>
              <a:r>
                <a:rPr lang="de-CH" sz="1300" dirty="0" smtClean="0"/>
                <a:t>In den Fallen findet </a:t>
              </a:r>
              <a:r>
                <a:rPr lang="de-CH" sz="1300" dirty="0"/>
                <a:t>man </a:t>
              </a:r>
              <a:r>
                <a:rPr lang="de-CH" sz="1300" dirty="0" smtClean="0"/>
                <a:t>oft auch «</a:t>
              </a:r>
              <a:r>
                <a:rPr lang="de-CH" sz="1300" dirty="0"/>
                <a:t>Mittesser», meist Insektenlarven, die </a:t>
              </a:r>
              <a:r>
                <a:rPr lang="de-CH" sz="1300" dirty="0" smtClean="0"/>
                <a:t>sich </a:t>
              </a:r>
              <a:r>
                <a:rPr lang="de-CH" sz="1300" dirty="0"/>
                <a:t>ebenfalls von den Beutetieren ernähren.</a:t>
              </a:r>
            </a:p>
            <a:p>
              <a:pPr algn="just"/>
              <a:r>
                <a:rPr lang="de-CH" sz="1300" dirty="0" smtClean="0"/>
                <a:t>Um </a:t>
              </a:r>
              <a:r>
                <a:rPr lang="de-CH" sz="1300" dirty="0"/>
                <a:t>sicher zu gehen, dass </a:t>
              </a:r>
              <a:r>
                <a:rPr lang="de-CH" sz="1300" dirty="0" smtClean="0"/>
                <a:t>nicht auch die </a:t>
              </a:r>
              <a:r>
                <a:rPr lang="de-CH" sz="1300" dirty="0"/>
                <a:t>Bestäuber </a:t>
              </a:r>
              <a:r>
                <a:rPr lang="de-CH" sz="1300" dirty="0" smtClean="0"/>
                <a:t>der Pflanze in </a:t>
              </a:r>
              <a:r>
                <a:rPr lang="de-CH" sz="1300" dirty="0"/>
                <a:t>den Fallen landen, sind die Blüten meist sehr langstielig und somit weit von den Fallen entfernt. </a:t>
              </a:r>
              <a:r>
                <a:rPr lang="de-CH" sz="1300" dirty="0" smtClean="0"/>
                <a:t>Auffällig an den Blüten ist </a:t>
              </a:r>
              <a:r>
                <a:rPr lang="de-CH" sz="1300" dirty="0"/>
                <a:t>der schirmförmige </a:t>
              </a:r>
              <a:r>
                <a:rPr lang="de-CH" sz="1300" dirty="0" smtClean="0"/>
                <a:t>Griffel, </a:t>
              </a:r>
              <a:r>
                <a:rPr lang="de-CH" sz="1300" dirty="0"/>
                <a:t>der auch nach der Bestäubung bestehen bleibt und die sich entwickelnde Kapselfrucht schützt.</a:t>
              </a:r>
            </a:p>
            <a:p>
              <a:pPr algn="just"/>
              <a:r>
                <a:rPr lang="de-CH" sz="1300" i="1" dirty="0"/>
                <a:t>S. </a:t>
              </a:r>
              <a:r>
                <a:rPr lang="de-CH" sz="1300" i="1" dirty="0" err="1"/>
                <a:t>purpurea</a:t>
              </a:r>
              <a:r>
                <a:rPr lang="de-CH" sz="1300" dirty="0"/>
                <a:t> kommt natürlicherweise in Kanada und entlang der Ostküste der USA in Mooren, aber auch auf sandigen Böden vor. </a:t>
              </a:r>
              <a:r>
                <a:rPr lang="de-CH" sz="1300" dirty="0" smtClean="0"/>
                <a:t>An </a:t>
              </a:r>
              <a:r>
                <a:rPr lang="de-CH" sz="1300" dirty="0"/>
                <a:t>ihrem Naturstandorten ist die Art stark gefährdet. Durch Liebhaber wurde sie an mehreren Standorten in Europa angesiedelt, von denen die älteste Ansiedlung im Schweizer Jura bereits ca. 100 Jahre alt ist. </a:t>
              </a:r>
              <a:r>
                <a:rPr lang="de-CH" sz="1300" dirty="0" smtClean="0"/>
                <a:t>In Deutschland steht die Art auf der schwarzen Liste der invasiven Arten, da sie heimische Moorpflanzen verdrängt.</a:t>
              </a:r>
              <a:endParaRPr lang="de-CH" sz="1300" dirty="0"/>
            </a:p>
          </p:txBody>
        </p:sp>
        <p:sp>
          <p:nvSpPr>
            <p:cNvPr id="7" name="Textfeld 6"/>
            <p:cNvSpPr txBox="1"/>
            <p:nvPr/>
          </p:nvSpPr>
          <p:spPr>
            <a:xfrm>
              <a:off x="0" y="156606"/>
              <a:ext cx="6857999" cy="646331"/>
            </a:xfrm>
            <a:prstGeom prst="rect">
              <a:avLst/>
            </a:prstGeom>
            <a:noFill/>
          </p:spPr>
          <p:txBody>
            <a:bodyPr wrap="square" rtlCol="0">
              <a:spAutoFit/>
            </a:bodyPr>
            <a:lstStyle/>
            <a:p>
              <a:pPr algn="ctr"/>
              <a:r>
                <a:rPr lang="de-CH" b="1" dirty="0"/>
                <a:t>Pflanze des Monats </a:t>
              </a:r>
              <a:r>
                <a:rPr lang="de-CH" b="1" dirty="0" smtClean="0"/>
                <a:t>Mai: </a:t>
              </a:r>
              <a:r>
                <a:rPr lang="de-CH" b="1" dirty="0"/>
                <a:t>Rote Schlauchpflanze </a:t>
              </a:r>
              <a:endParaRPr lang="de-CH" b="1" dirty="0" smtClean="0"/>
            </a:p>
            <a:p>
              <a:pPr algn="ctr"/>
              <a:r>
                <a:rPr lang="de-CH" b="1" dirty="0" smtClean="0"/>
                <a:t>(</a:t>
              </a:r>
              <a:r>
                <a:rPr lang="de-CH" b="1" i="1" dirty="0" err="1"/>
                <a:t>Sarracenia</a:t>
              </a:r>
              <a:r>
                <a:rPr lang="de-CH" b="1" i="1" dirty="0"/>
                <a:t> </a:t>
              </a:r>
              <a:r>
                <a:rPr lang="de-CH" b="1" i="1" dirty="0" err="1"/>
                <a:t>purpurea</a:t>
              </a:r>
              <a:r>
                <a:rPr lang="de-CH" b="1" i="1" dirty="0"/>
                <a:t> </a:t>
              </a:r>
              <a:r>
                <a:rPr lang="de-CH" dirty="0"/>
                <a:t>L</a:t>
              </a:r>
              <a:r>
                <a:rPr lang="de-CH" i="1" dirty="0" smtClean="0"/>
                <a:t>.</a:t>
              </a:r>
              <a:r>
                <a:rPr lang="de-CH" b="1" dirty="0" smtClean="0"/>
                <a:t>)</a:t>
              </a:r>
              <a:endParaRPr lang="de-CH" b="1" dirty="0"/>
            </a:p>
          </p:txBody>
        </p:sp>
      </p:grpSp>
      <p:grpSp>
        <p:nvGrpSpPr>
          <p:cNvPr id="17" name="Gruppieren 16"/>
          <p:cNvGrpSpPr/>
          <p:nvPr/>
        </p:nvGrpSpPr>
        <p:grpSpPr>
          <a:xfrm>
            <a:off x="515847" y="762003"/>
            <a:ext cx="5760720" cy="3916260"/>
            <a:chOff x="515847" y="1115291"/>
            <a:chExt cx="5760720" cy="3916260"/>
          </a:xfrm>
        </p:grpSpPr>
        <p:pic>
          <p:nvPicPr>
            <p:cNvPr id="11" name="Grafik 10" descr="D:\Bilder\Bern\BOGA\Fotoherbar\Angiospermae\Sarraceniaceae\Sarracenia purpurea\IMG_7677.JPG"/>
            <p:cNvPicPr/>
            <p:nvPr/>
          </p:nvPicPr>
          <p:blipFill rotWithShape="1">
            <a:blip r:embed="rId3" cstate="print">
              <a:extLst>
                <a:ext uri="{28A0092B-C50C-407E-A947-70E740481C1C}">
                  <a14:useLocalDpi xmlns:a14="http://schemas.microsoft.com/office/drawing/2010/main" val="0"/>
                </a:ext>
              </a:extLst>
            </a:blip>
            <a:srcRect t="3585"/>
            <a:stretch/>
          </p:blipFill>
          <p:spPr bwMode="auto">
            <a:xfrm>
              <a:off x="515847" y="1115291"/>
              <a:ext cx="5760720" cy="3916260"/>
            </a:xfrm>
            <a:prstGeom prst="rect">
              <a:avLst/>
            </a:prstGeom>
            <a:noFill/>
            <a:ln>
              <a:noFill/>
            </a:ln>
          </p:spPr>
        </p:pic>
        <p:pic>
          <p:nvPicPr>
            <p:cNvPr id="21" name="Grafik 20" descr="D:\Bilder\Bern\BOGA\Fotoherbar\Angiospermae\Sarraceniaceae\Sarracenia purpurea\IMG_7658.JPG"/>
            <p:cNvPicPr/>
            <p:nvPr/>
          </p:nvPicPr>
          <p:blipFill rotWithShape="1">
            <a:blip r:embed="rId4" cstate="print">
              <a:extLst>
                <a:ext uri="{28A0092B-C50C-407E-A947-70E740481C1C}">
                  <a14:useLocalDpi xmlns:a14="http://schemas.microsoft.com/office/drawing/2010/main" val="0"/>
                </a:ext>
              </a:extLst>
            </a:blip>
            <a:srcRect l="3142" t="11905" r="24107" b="14903"/>
            <a:stretch/>
          </p:blipFill>
          <p:spPr bwMode="auto">
            <a:xfrm>
              <a:off x="515847" y="3668206"/>
              <a:ext cx="1806575" cy="1363345"/>
            </a:xfrm>
            <a:prstGeom prst="rect">
              <a:avLst/>
            </a:prstGeom>
            <a:noFill/>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39178466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354</Words>
  <Application>Microsoft Office PowerPoint</Application>
  <PresentationFormat>A4-Papier (210 x 297 mm)</PresentationFormat>
  <Paragraphs>8</Paragraphs>
  <Slides>1</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Calibri Light</vt:lpstr>
      <vt:lpstr>Office</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Katja Rembold</dc:creator>
  <cp:lastModifiedBy>Flavia Castelberg</cp:lastModifiedBy>
  <cp:revision>110</cp:revision>
  <cp:lastPrinted>2018-12-21T16:14:27Z</cp:lastPrinted>
  <dcterms:created xsi:type="dcterms:W3CDTF">2018-06-26T06:59:41Z</dcterms:created>
  <dcterms:modified xsi:type="dcterms:W3CDTF">2019-05-01T13:33:54Z</dcterms:modified>
</cp:coreProperties>
</file>